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0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75" r:id="rId10"/>
    <p:sldId id="276" r:id="rId11"/>
    <p:sldId id="277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9C"/>
    <a:srgbClr val="5BD4FF"/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87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508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499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13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58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37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215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19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66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0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50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2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44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45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8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939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866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173019-B53F-4D7A-A59A-F6313F84676A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E7342CA-1C3D-45AD-8985-67543ED2DA4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85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5" y="115909"/>
            <a:ext cx="2066363" cy="13007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19742" y="708791"/>
            <a:ext cx="4051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05/2018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1404604"/>
            <a:ext cx="1240224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Pauta:</a:t>
            </a:r>
          </a:p>
          <a:p>
            <a:pPr marL="457200" indent="-457200">
              <a:buFontTx/>
              <a:buChar char="-"/>
            </a:pPr>
            <a:r>
              <a:rPr lang="pt-BR" sz="3200" b="1" dirty="0" smtClean="0"/>
              <a:t>Aprovação da ATA  anterior </a:t>
            </a:r>
            <a:endParaRPr lang="pt-BR" sz="2400" b="1" dirty="0" smtClean="0"/>
          </a:p>
          <a:p>
            <a:pPr marL="457200" indent="-457200">
              <a:buFontTx/>
              <a:buChar char="-"/>
            </a:pPr>
            <a:r>
              <a:rPr lang="pt-BR" sz="3200" b="1" dirty="0" smtClean="0"/>
              <a:t>Saldo da Conta</a:t>
            </a:r>
            <a:endParaRPr lang="pt-BR" sz="2800" b="1" dirty="0" smtClean="0"/>
          </a:p>
          <a:p>
            <a:pPr marL="457200" indent="-457200">
              <a:buFontTx/>
              <a:buChar char="-"/>
            </a:pPr>
            <a:r>
              <a:rPr lang="pt-BR" sz="2800" b="1" dirty="0" smtClean="0"/>
              <a:t>Aprovação do Projeto Creche do Carmo - Deliberação</a:t>
            </a:r>
            <a:endParaRPr lang="pt-BR" sz="3200" b="1" dirty="0" smtClean="0"/>
          </a:p>
          <a:p>
            <a:pPr marL="457200" indent="-457200">
              <a:buFontTx/>
              <a:buChar char="-"/>
            </a:pPr>
            <a:r>
              <a:rPr lang="pt-BR" sz="3200" b="1" dirty="0" smtClean="0"/>
              <a:t>Destinação 2018</a:t>
            </a:r>
            <a:r>
              <a:rPr lang="pt-BR" sz="2400" b="1" dirty="0" smtClean="0"/>
              <a:t> – Deliberações Modelos e Valores </a:t>
            </a:r>
          </a:p>
          <a:p>
            <a:pPr marL="457200" indent="-457200">
              <a:buFontTx/>
              <a:buChar char="-"/>
            </a:pPr>
            <a:r>
              <a:rPr lang="pt-BR" sz="3200" b="1" dirty="0" smtClean="0"/>
              <a:t>Deliberações sobre projetos complementos e projetos de lei</a:t>
            </a:r>
          </a:p>
          <a:p>
            <a:pPr marL="457200" indent="-457200">
              <a:buFontTx/>
              <a:buChar char="-"/>
            </a:pPr>
            <a:r>
              <a:rPr lang="pt-BR" sz="3200" b="1" dirty="0" smtClean="0"/>
              <a:t>Deliberação do termino das Destinações</a:t>
            </a:r>
          </a:p>
          <a:p>
            <a:pPr marL="457200" indent="-457200">
              <a:buFontTx/>
              <a:buChar char="-"/>
            </a:pPr>
            <a:r>
              <a:rPr lang="pt-BR" sz="3200" b="1" dirty="0" smtClean="0"/>
              <a:t>Documentos para transparência das subvenções e gastos no portal</a:t>
            </a:r>
          </a:p>
          <a:p>
            <a:pPr marL="457200" indent="-457200">
              <a:buFontTx/>
              <a:buChar char="-"/>
            </a:pPr>
            <a:r>
              <a:rPr lang="pt-BR" sz="3200" b="1" dirty="0" smtClean="0"/>
              <a:t>Comissão de Renovação e Registro</a:t>
            </a:r>
          </a:p>
          <a:p>
            <a:pPr marL="457200" indent="-457200">
              <a:buFontTx/>
              <a:buChar char="-"/>
            </a:pPr>
            <a:r>
              <a:rPr lang="pt-BR" sz="3200" b="1" dirty="0" smtClean="0"/>
              <a:t>Conferência Municipal</a:t>
            </a:r>
            <a:r>
              <a:rPr lang="pt-BR" sz="2800" b="1" dirty="0" smtClean="0"/>
              <a:t>   </a:t>
            </a:r>
            <a:endParaRPr lang="pt-BR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4424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8474137" y="2142521"/>
            <a:ext cx="2349305" cy="19413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4572" y="379828"/>
            <a:ext cx="5267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Conta do FMDCA - Araraquara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8747" y="1009009"/>
            <a:ext cx="368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B050"/>
                </a:solidFill>
              </a:rPr>
              <a:t>Destinações 2018</a:t>
            </a:r>
            <a:endParaRPr lang="pt-BR" sz="3600" b="1" dirty="0">
              <a:solidFill>
                <a:srgbClr val="00B05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88909" y="2248483"/>
            <a:ext cx="2349305" cy="19413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2E49C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47634" y="2577554"/>
            <a:ext cx="1631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Já destinamos em 2018 o valor captado até 31/12</a:t>
            </a:r>
          </a:p>
        </p:txBody>
      </p:sp>
      <p:sp>
        <p:nvSpPr>
          <p:cNvPr id="12" name="Elipse 11"/>
          <p:cNvSpPr/>
          <p:nvPr/>
        </p:nvSpPr>
        <p:spPr>
          <a:xfrm>
            <a:off x="4381523" y="2142522"/>
            <a:ext cx="2349305" cy="194134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836323" y="2513028"/>
            <a:ext cx="1631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Residual da 1ª. Fase + Subvenções </a:t>
            </a:r>
            <a:r>
              <a:rPr lang="pt-BR" b="1" dirty="0" err="1" smtClean="0">
                <a:solidFill>
                  <a:schemeClr val="bg1"/>
                </a:solidFill>
              </a:rPr>
              <a:t>possiveis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939861" y="2441957"/>
            <a:ext cx="1631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2ª. Fase após</a:t>
            </a:r>
          </a:p>
          <a:p>
            <a:r>
              <a:rPr lang="pt-BR" b="1" dirty="0" smtClean="0"/>
              <a:t>Deposito da RFB + Subvenções Possíveis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8245" y="4189825"/>
            <a:ext cx="2613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Já aprovado em Lei e</a:t>
            </a:r>
          </a:p>
          <a:p>
            <a:r>
              <a:rPr lang="pt-BR" dirty="0" smtClean="0"/>
              <a:t>Destinado para algumas </a:t>
            </a:r>
          </a:p>
          <a:p>
            <a:r>
              <a:rPr lang="pt-BR" dirty="0" smtClean="0"/>
              <a:t>Instituições – </a:t>
            </a:r>
            <a:r>
              <a:rPr lang="pt-BR" dirty="0" err="1" smtClean="0"/>
              <a:t>Fev</a:t>
            </a:r>
            <a:r>
              <a:rPr lang="pt-BR" dirty="0" smtClean="0"/>
              <a:t>/2018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078774" y="4189825"/>
            <a:ext cx="3146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Após esta Reunião</a:t>
            </a:r>
          </a:p>
          <a:p>
            <a:r>
              <a:rPr lang="pt-BR" dirty="0" smtClean="0"/>
              <a:t>Encaminhamento de Lei</a:t>
            </a:r>
          </a:p>
          <a:p>
            <a:r>
              <a:rPr lang="pt-BR" dirty="0" smtClean="0"/>
              <a:t>E aprovação da Câmara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Previsão 06/2018 ou 07/2018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363040" y="4137787"/>
            <a:ext cx="3146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Após esta Reunião</a:t>
            </a:r>
          </a:p>
          <a:p>
            <a:r>
              <a:rPr lang="pt-BR" dirty="0" smtClean="0"/>
              <a:t>Encaminhamento de Lei</a:t>
            </a:r>
          </a:p>
          <a:p>
            <a:r>
              <a:rPr lang="pt-BR" dirty="0" smtClean="0"/>
              <a:t>E aprovação da Câmara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Previsão 10/2018 ou 11/2018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2741" y="5570432"/>
            <a:ext cx="740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OBS: Sempre gastar no ANO do Projeto</a:t>
            </a:r>
            <a:endParaRPr lang="pt-BR" sz="3200" b="1" dirty="0"/>
          </a:p>
        </p:txBody>
      </p:sp>
      <p:sp>
        <p:nvSpPr>
          <p:cNvPr id="19" name="Seta para a direita 18"/>
          <p:cNvSpPr/>
          <p:nvPr/>
        </p:nvSpPr>
        <p:spPr>
          <a:xfrm>
            <a:off x="2885483" y="2856918"/>
            <a:ext cx="1137313" cy="64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Seta para a direita 19"/>
          <p:cNvSpPr/>
          <p:nvPr/>
        </p:nvSpPr>
        <p:spPr>
          <a:xfrm>
            <a:off x="7185628" y="2876002"/>
            <a:ext cx="1137313" cy="64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4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4572" y="379828"/>
            <a:ext cx="5267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Conta do FMDCA - Araraquara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68464" y="1029695"/>
            <a:ext cx="4811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B050"/>
                </a:solidFill>
              </a:rPr>
              <a:t>Processo da </a:t>
            </a:r>
            <a:r>
              <a:rPr lang="pt-BR" sz="3600" b="1" dirty="0" err="1" smtClean="0">
                <a:solidFill>
                  <a:srgbClr val="00B050"/>
                </a:solidFill>
              </a:rPr>
              <a:t>Subvençao</a:t>
            </a:r>
            <a:endParaRPr lang="pt-BR" sz="3600" b="1" dirty="0">
              <a:solidFill>
                <a:srgbClr val="00B05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5083" y="2166424"/>
            <a:ext cx="1199745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</a:rPr>
              <a:t>Aprova-se a Destinação em Plenária do Conselho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</a:rPr>
              <a:t>Diretoria do COMCRIAR envia Oficio para Pref. Municipal com dados das instituições,</a:t>
            </a:r>
          </a:p>
          <a:p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   contas e Valor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err="1" smtClean="0">
                <a:solidFill>
                  <a:srgbClr val="92D050"/>
                </a:solidFill>
              </a:rPr>
              <a:t>Orgão</a:t>
            </a:r>
            <a:r>
              <a:rPr lang="pt-BR" sz="2400" dirty="0" smtClean="0">
                <a:solidFill>
                  <a:srgbClr val="92D050"/>
                </a:solidFill>
              </a:rPr>
              <a:t> competente encaminha para </a:t>
            </a:r>
            <a:r>
              <a:rPr lang="pt-BR" sz="2400" dirty="0" err="1" smtClean="0">
                <a:solidFill>
                  <a:srgbClr val="92D050"/>
                </a:solidFill>
              </a:rPr>
              <a:t>Juridico</a:t>
            </a:r>
            <a:r>
              <a:rPr lang="pt-BR" sz="2400" dirty="0" smtClean="0">
                <a:solidFill>
                  <a:srgbClr val="92D050"/>
                </a:solidFill>
              </a:rPr>
              <a:t> e formação de Lei e forma que vai destinar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B0F0"/>
                </a:solidFill>
              </a:rPr>
              <a:t>Prefeitura envia para </a:t>
            </a:r>
            <a:r>
              <a:rPr lang="pt-BR" sz="2400" dirty="0" err="1" smtClean="0">
                <a:solidFill>
                  <a:srgbClr val="00B0F0"/>
                </a:solidFill>
              </a:rPr>
              <a:t>Camara</a:t>
            </a:r>
            <a:r>
              <a:rPr lang="pt-BR" sz="2400" dirty="0" smtClean="0">
                <a:solidFill>
                  <a:srgbClr val="00B0F0"/>
                </a:solidFill>
              </a:rPr>
              <a:t> Municipal que aprova o projeto de 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92D050"/>
                </a:solidFill>
              </a:rPr>
              <a:t>Prefeito Sanciona a 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92D050"/>
                </a:solidFill>
              </a:rPr>
              <a:t>Contabilidade avalia prestação de conta da Instituição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92D050"/>
                </a:solidFill>
              </a:rPr>
              <a:t>Contabilidade faz o empenho contábil do Fundo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92D050"/>
                </a:solidFill>
              </a:rPr>
              <a:t>Contabilidade envia e-mail para a diretoria do COMCRIAR liberando a Transferência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</a:rPr>
              <a:t>Presidente e Tesoureiro do COMCRIAR executam a transferência Bancária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8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07475"/>
              </p:ext>
            </p:extLst>
          </p:nvPr>
        </p:nvGraphicFramePr>
        <p:xfrm>
          <a:off x="257576" y="103030"/>
          <a:ext cx="11706896" cy="639716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FFFF00"/>
                  </a:outerShdw>
                </a:effectLst>
                <a:tableStyleId>{5C22544A-7EE6-4342-B048-85BDC9FD1C3A}</a:tableStyleId>
              </a:tblPr>
              <a:tblGrid>
                <a:gridCol w="2584098"/>
                <a:gridCol w="1927274"/>
                <a:gridCol w="2011680"/>
                <a:gridCol w="1913206"/>
                <a:gridCol w="1631852"/>
                <a:gridCol w="1638786"/>
              </a:tblGrid>
              <a:tr h="6581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Instituição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Projeto Total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Contra Partida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Captação Prevista de IR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Conseguiu Sobre o Total do Projeto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Acima do Previsto Solicitado IR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Lar Juvenil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314.971,40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173.892,68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141.078,72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128.160,00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 R$     12.918,72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>
                    <a:solidFill>
                      <a:srgbClr val="FFFF00"/>
                    </a:solidFill>
                  </a:tcPr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Oficina das Meninas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411.413,79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209.870,00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201.543,79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92.051,89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109.491,90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LAR CAPAZ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443.700,00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  38.200,00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405.500,00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85.704,70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319.795,30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LAR RENASCER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561.196,68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199.176,18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362.020,50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80.668,93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281.351,57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AAEE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719.838,00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579.838,00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140.000,00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71.172,00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r>
                        <a:rPr lang="pt-BR" sz="1600" b="1" u="none" strike="noStrike" dirty="0">
                          <a:effectLst/>
                        </a:rPr>
                        <a:t>R$     68.828,00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>
                    <a:solidFill>
                      <a:srgbClr val="FFFF00"/>
                    </a:solidFill>
                  </a:tcPr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TOQUE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244.973,19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163.573,19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  81.400,00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191.430,00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-R$  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110.030,00</a:t>
                      </a:r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>
                    <a:solidFill>
                      <a:srgbClr val="FF0000"/>
                    </a:solidFill>
                  </a:tcPr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Redenção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378.840,00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200.519,15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178.320,85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39.617,10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138.703,75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BARSANULFO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325.618,00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136.680,00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188.938,00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27.000,00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161.938,00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Ary Bombarda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187.295,39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  63.937,78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123.357,61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14.912,98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108.444,63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872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APAE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191.129,00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     1.918,00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189.211,00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16.111,99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173.099,01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CASA BETANIA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346.383,00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158.484,78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187.898,22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10.305,00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177.593,22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Mestre Jesus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219.105,00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  78.510,00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140.595,00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20.536,42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120.058,58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AAVIDA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286.300,00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144.000,00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142.300,00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6.300,00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136.000,00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3205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CRISTO </a:t>
                      </a:r>
                      <a:r>
                        <a:rPr lang="pt-BR" sz="1600" u="none" strike="noStrike" dirty="0">
                          <a:effectLst/>
                        </a:rPr>
                        <a:t>REI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253.491,36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162.491,36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  91.000,00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4.162,50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 R$     86.837,50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>
                    <a:solidFill>
                      <a:srgbClr val="FFFF00"/>
                    </a:solidFill>
                  </a:tcPr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CCCA - Nossa Sra. Merces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343.749,19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120.961,03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222.788,16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5.193,09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217.595,07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CONVIVADOWN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  71.740,00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  59.040,00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  12.700,00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r>
                        <a:rPr lang="pt-BR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R$  89.143,89 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-R$     </a:t>
                      </a:r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76.443,89</a:t>
                      </a:r>
                      <a:r>
                        <a:rPr lang="pt-BR" sz="1600" b="1" u="none" strike="noStrike" dirty="0">
                          <a:effectLst/>
                        </a:rPr>
                        <a:t> 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>
                    <a:solidFill>
                      <a:srgbClr val="FF0000"/>
                    </a:solidFill>
                  </a:tcPr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CASA MATER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267.864,00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  75.360,00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192.504,00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1.800,00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190.704,00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PARADV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220.415,30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186.815,30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  33.600,00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1.800,00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31.800,00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SABSA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407.643,72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257.643,72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150.000,00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 450,00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149.550,00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  <a:tr h="266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Creche do Carmo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215.732,25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  71.800,55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 R$           143.931,70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117.000,00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 R$     26.931,70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>
                    <a:solidFill>
                      <a:srgbClr val="FFFF00"/>
                    </a:solidFill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Total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</a:rPr>
                        <a:t> R$  6.411.399,27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</a:rPr>
                        <a:t> R$  3.082.711,72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</a:rPr>
                        <a:t> R$  3.328.687,55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5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7662" y="457111"/>
            <a:ext cx="11439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Empresas que anteciparam IR de 2019 para 2018 e já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na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 do COMCRIAR, a plenária aprova destinação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imediata antecipando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Retângulo 5"/>
          <p:cNvSpPr/>
          <p:nvPr/>
        </p:nvSpPr>
        <p:spPr>
          <a:xfrm>
            <a:off x="347662" y="3741735"/>
            <a:ext cx="11253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- Instituições que ultrapassaram o </a:t>
            </a:r>
            <a:r>
              <a:rPr lang="pt-BR" sz="3200" b="1" dirty="0" smtClean="0"/>
              <a:t>valor da </a:t>
            </a:r>
            <a:r>
              <a:rPr lang="pt-BR" sz="3200" b="1" dirty="0"/>
              <a:t>previsão de IR, a plenária aprova </a:t>
            </a:r>
            <a:r>
              <a:rPr lang="pt-BR" sz="3200" b="1" dirty="0">
                <a:solidFill>
                  <a:srgbClr val="FFFF00"/>
                </a:solidFill>
              </a:rPr>
              <a:t>mudanças no projeto para aumentar a </a:t>
            </a:r>
            <a:r>
              <a:rPr lang="pt-BR" sz="3200" b="1" dirty="0" smtClean="0">
                <a:solidFill>
                  <a:srgbClr val="FFFF00"/>
                </a:solidFill>
              </a:rPr>
              <a:t>captação prevista solicitada e projeto </a:t>
            </a:r>
            <a:r>
              <a:rPr lang="pt-BR" sz="3200" b="1" dirty="0" smtClean="0"/>
              <a:t>ou </a:t>
            </a:r>
            <a:r>
              <a:rPr lang="pt-BR" sz="3200" b="1" dirty="0" smtClean="0">
                <a:solidFill>
                  <a:srgbClr val="FFFF00"/>
                </a:solidFill>
              </a:rPr>
              <a:t>Precisa inserir outro projeto que indique uma nova frente como preconiza o  marco regulatório </a:t>
            </a:r>
            <a:r>
              <a:rPr lang="pt-BR" sz="3200" b="1" dirty="0" smtClean="0"/>
              <a:t>?</a:t>
            </a:r>
            <a:endParaRPr lang="pt-BR" sz="3200" b="1" dirty="0"/>
          </a:p>
        </p:txBody>
      </p:sp>
      <p:sp>
        <p:nvSpPr>
          <p:cNvPr id="4" name="Retângulo 3"/>
          <p:cNvSpPr/>
          <p:nvPr/>
        </p:nvSpPr>
        <p:spPr>
          <a:xfrm>
            <a:off x="178850" y="2175966"/>
            <a:ext cx="11253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200" b="1" dirty="0" smtClean="0"/>
              <a:t>Instituições </a:t>
            </a:r>
            <a:r>
              <a:rPr lang="pt-BR" sz="3200" b="1" dirty="0"/>
              <a:t>que ultrapassaram o valor </a:t>
            </a:r>
            <a:r>
              <a:rPr lang="pt-BR" sz="3200" b="1" dirty="0" smtClean="0"/>
              <a:t>total do </a:t>
            </a:r>
            <a:r>
              <a:rPr lang="pt-BR" sz="3200" b="1" dirty="0"/>
              <a:t>projeto </a:t>
            </a:r>
            <a:r>
              <a:rPr lang="pt-BR" sz="3200" b="1" dirty="0" smtClean="0"/>
              <a:t>previsto vai entrar no rateio ?</a:t>
            </a:r>
          </a:p>
        </p:txBody>
      </p:sp>
    </p:spTree>
    <p:extLst>
      <p:ext uri="{BB962C8B-B14F-4D97-AF65-F5344CB8AC3E}">
        <p14:creationId xmlns:p14="http://schemas.microsoft.com/office/powerpoint/2010/main" val="8256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90" y="214313"/>
            <a:ext cx="11099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- </a:t>
            </a:r>
            <a:r>
              <a:rPr lang="pt-BR" sz="3200" b="1" dirty="0" smtClean="0"/>
              <a:t>Conselheiros aprovam distribuir R$ 360.000,00 do fundo para instituições inscritas com projetos ?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265330"/>
              </p:ext>
            </p:extLst>
          </p:nvPr>
        </p:nvGraphicFramePr>
        <p:xfrm>
          <a:off x="149227" y="1785936"/>
          <a:ext cx="11515723" cy="136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6436"/>
                <a:gridCol w="1876436"/>
                <a:gridCol w="2074905"/>
                <a:gridCol w="1876436"/>
                <a:gridCol w="1896985"/>
                <a:gridCol w="1914525"/>
              </a:tblGrid>
              <a:tr h="62718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Saldo da Conta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Inst. 1a. Fase - Falta para Instituições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Residual da 1a. Fase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Saldo Conta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Destinar do Fundo</a:t>
                      </a:r>
                      <a:endParaRPr lang="pt-BR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Saldo Liquido - CPFL e Reserva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868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 </a:t>
                      </a:r>
                      <a:r>
                        <a:rPr lang="pt-BR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  975.072,50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R$   161.460,00 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R$      258.842,15 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R$   554.770,35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R$   360.000,00 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R$    194.770,35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9227" y="3648566"/>
            <a:ext cx="124364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Distribuição temos 2 modelos para R$ 360.000,00 :</a:t>
            </a:r>
          </a:p>
          <a:p>
            <a:endParaRPr lang="pt-BR" sz="2400" b="1" dirty="0"/>
          </a:p>
          <a:p>
            <a:r>
              <a:rPr lang="pt-BR" sz="2400" b="1" dirty="0" smtClean="0"/>
              <a:t>   A – Linear divisão igualitária R$ 360.000,00 dividido por 20 instituições inscritas</a:t>
            </a:r>
          </a:p>
          <a:p>
            <a:endParaRPr lang="pt-BR" sz="2400" b="1" dirty="0"/>
          </a:p>
          <a:p>
            <a:r>
              <a:rPr lang="pt-BR" sz="2400" b="1" dirty="0" smtClean="0"/>
              <a:t>   B – 3 </a:t>
            </a:r>
            <a:r>
              <a:rPr lang="pt-BR" sz="2400" b="1" dirty="0" err="1" smtClean="0"/>
              <a:t>Váriaveis</a:t>
            </a:r>
            <a:r>
              <a:rPr lang="pt-BR" sz="2400" b="1" dirty="0" smtClean="0"/>
              <a:t>  - Dividimos R$ 360.000,00 por 3 e ficou R$ 120.000,00 para cada </a:t>
            </a:r>
            <a:r>
              <a:rPr lang="pt-BR" sz="2400" b="1" dirty="0" err="1" smtClean="0"/>
              <a:t>váriavel</a:t>
            </a:r>
            <a:endParaRPr lang="pt-BR" sz="2400" b="1" dirty="0" smtClean="0"/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      1º.  Linear R$ 120.000,00 por 20 instituições inscritas R$ 6.000,00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      2ª.  Analisando um % sobre o valor que falta para atingir o projeto total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      3ª.  Um índice proporcional ao % do valor captado na destinação da 1ª. Fase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1312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40"/>
            <a:ext cx="595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A – Distribuição Linear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62654"/>
              </p:ext>
            </p:extLst>
          </p:nvPr>
        </p:nvGraphicFramePr>
        <p:xfrm>
          <a:off x="0" y="561814"/>
          <a:ext cx="12192006" cy="5595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471"/>
                <a:gridCol w="728217"/>
                <a:gridCol w="928687"/>
                <a:gridCol w="1164388"/>
                <a:gridCol w="931473"/>
                <a:gridCol w="804504"/>
                <a:gridCol w="900112"/>
                <a:gridCol w="1089804"/>
                <a:gridCol w="1056865"/>
                <a:gridCol w="823997"/>
                <a:gridCol w="904604"/>
                <a:gridCol w="853893"/>
                <a:gridCol w="661991"/>
              </a:tblGrid>
              <a:tr h="30152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Instituição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Projeto Total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Contra Partida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Captação Prevista de IR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Captação 1a. Fase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Residual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Captação 2a. Fase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Aporte Fundo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Resultado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LEI PARA PREF. 2o. Destinação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Valor Previsto x Realizado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Total Geral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Dif. total com 3a. Fase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Lar Juvenil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314.971,40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173.892,68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141.078,72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128.160,00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146.160,00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-R$           5.081,28 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146.160,00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-R$         5.081,28 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0000"/>
                    </a:solidFill>
                  </a:tcPr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Oficina das Meninas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411.413,79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209.870,00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201.543,79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83.560,50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8.491,39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101.560,50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99.983,29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110.051,89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91.491,90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LAR CAPAZ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443.700,00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38.200,00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  405.500,00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83.542,50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2.162,20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101.542,50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303.957,50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103.704,70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301.795,30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LAR RENASCER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561.196,68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199.176,18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362.020,50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80.055,00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613,93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98.055,00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263.965,50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98.668,93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263.351,57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AAEE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719.838,00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579.838,00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140.000,00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69.822,00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1.350,00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87.822,00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52.178,00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89.172,00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50.828,00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TOQUE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244.973,19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163.573,19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81.400,00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56.430,00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135.000,00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209.430,00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153.000,00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-R$       128.030,00 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209.430,00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-R$    128.030,00 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0000"/>
                    </a:solidFill>
                  </a:tcPr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Redenção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378.840,00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200.519,15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178.320,85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30.411,00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3.422,15 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R$ 5.783,95</a:t>
                      </a:r>
                      <a:endParaRPr lang="pt-BR" sz="800" b="1" i="0" u="none" strike="noStrike" dirty="0">
                        <a:solidFill>
                          <a:srgbClr val="333333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51.833,15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21.422,15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126.487,70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57.617,10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120.703,75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BARSANULFO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325.618,00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136.680,00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188.938,00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27.000,00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45.000,00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143.938,00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45.000,00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143.938,00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Ary Bombarda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187.295,39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63.937,78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123.357,61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13.500,00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1.080,00 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    332,98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32.580,00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19.080,00 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90.777,61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32.912,98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90.444,63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APAE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191.129,00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1.918,00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189.211,00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12.352,50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3.759,49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30.352,50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158.858,50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34.111,99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155.099,01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CASA BETANIA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346.383,00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158.484,78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  187.898,22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10.305,00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28.305,00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159.593,22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28.305,00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159.593,22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Mestre Jesus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219.105,00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78.510,00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140.595,00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9.540,00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2.340,00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8.656,42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29.880,00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20.340,00 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110.715,00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38.536,42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102.058,58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AAVIDA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286.300,00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144.000,00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142.300,00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6.300,00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24.300,00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118.000,00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24.300,00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118.000,00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 smtClean="0">
                          <a:effectLst/>
                          <a:latin typeface="Arial Black" panose="020B0A04020102020204" pitchFamily="34" charset="0"/>
                        </a:rPr>
                        <a:t>CRISTO </a:t>
                      </a:r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REI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253.491,36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162.491,36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91.000,00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4.162,50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22.162,50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68.837,50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22.162,50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68.837,50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CCCA - Nossa Sra. Merces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343.749,19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120.961,03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222.788,16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4.080,18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1.112,91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22.080,18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200.707,98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23.193,09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199.595,07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CONVIVADOWN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71.740,00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59.040,00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12.700,00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3.600,00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85.543,89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21.600,00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-R$           8.900,00 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107.143,89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-R$       94.443,89 </a:t>
                      </a:r>
                      <a:endParaRPr lang="pt-BR" sz="8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0000"/>
                    </a:solidFill>
                  </a:tcPr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CASA MATER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267.864,00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75.360,00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192.504,00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1.800,00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19.800,00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172.704,00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19.800,00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172.704,00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PARADV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220.415,30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186.815,30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33.600,00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1.800,00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    19.800,00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13.800,00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19.800,00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13.800,00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SABSA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407.643,72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257.643,72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150.000,00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  450,00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     18.450,00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   18.000,00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131.550,00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18.450,00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131.550,00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Creche do Carmo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215.732,25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71.800,55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143.931,70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117.000,00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18.000,00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  135.000,00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     135.000,00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8.931,70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135.000,00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8.931,70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  <a:tr h="1789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6.411.399,27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3.082.711,72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3.328.687,55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626.871,18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258.842,15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117.807,16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360.000,00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1.245.713,33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R$     618.842,15 </a:t>
                      </a:r>
                      <a:endParaRPr lang="pt-BR" sz="8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1.363.520,49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9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40"/>
            <a:ext cx="1086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B – </a:t>
            </a:r>
            <a:r>
              <a:rPr lang="pt-BR" sz="2000" dirty="0"/>
              <a:t>3 </a:t>
            </a:r>
            <a:r>
              <a:rPr lang="pt-BR" sz="2000" dirty="0" err="1"/>
              <a:t>Váriaveis</a:t>
            </a:r>
            <a:r>
              <a:rPr lang="pt-BR" sz="2000" dirty="0"/>
              <a:t>  - Dividimos R$ 360.000,00 por 3 e ficou R$ 120.000,00 para cada </a:t>
            </a:r>
            <a:r>
              <a:rPr lang="pt-BR" sz="2000" dirty="0" err="1"/>
              <a:t>váriavel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26068"/>
              </p:ext>
            </p:extLst>
          </p:nvPr>
        </p:nvGraphicFramePr>
        <p:xfrm>
          <a:off x="157163" y="397721"/>
          <a:ext cx="11801481" cy="6423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862"/>
                <a:gridCol w="1054418"/>
                <a:gridCol w="875404"/>
                <a:gridCol w="875404"/>
                <a:gridCol w="783628"/>
                <a:gridCol w="697396"/>
                <a:gridCol w="757238"/>
                <a:gridCol w="891544"/>
                <a:gridCol w="705971"/>
                <a:gridCol w="670671"/>
                <a:gridCol w="677730"/>
                <a:gridCol w="683109"/>
                <a:gridCol w="657225"/>
                <a:gridCol w="1285881"/>
              </a:tblGrid>
              <a:tr h="3979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Instituição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Projeto Total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Contra Partida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Valor Solicitado no Projeto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Captação 1a. Fase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Residual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 err="1">
                          <a:effectLst/>
                          <a:latin typeface="Arial Black" panose="020B0A04020102020204" pitchFamily="34" charset="0"/>
                        </a:rPr>
                        <a:t>Distribição</a:t>
                      </a:r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Linear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Falta atingir o projeto total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% que Falta 2,17%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% sobre o valor do projeto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417,13 cada ponto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Residual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Lei para encaminhar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Lar Juvenil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314.971,40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173.892,68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141.078,72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128.160,00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186.811,40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4.053,81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40,6894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16.972,77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27.026,58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latin typeface="Arial Black" panose="020B0A04020102020204" pitchFamily="34" charset="0"/>
                        </a:rPr>
                        <a:t> R$                27.026,58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Oficina das Meninas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411.413,79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209.870,00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201.543,79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83.560,50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327.853,29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7.114,42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20,3106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8.472,15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21.586,57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latin typeface="Arial Black" panose="020B0A04020102020204" pitchFamily="34" charset="0"/>
                        </a:rPr>
                        <a:t> R$                21.586,57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LAR CAPAZ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443.700,00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38.200,00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405.500,00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83.542,50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360.157,50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7.815,42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18,8286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7.853,97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21.669,39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21.669,39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LAR RENASCER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561.196,68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199.176,18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362.020,50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80.055,00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481.141,68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10.440,77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14,2651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5.950,38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22.391,16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22.391,16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AAEE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719.838,00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579.838,00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140.000,00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69.822,00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650.016,00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14.105,35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9,6997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4.046,03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24.151,38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latin typeface="Arial Black" panose="020B0A04020102020204" pitchFamily="34" charset="0"/>
                        </a:rPr>
                        <a:t> R$                24.151,38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TOQUE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244.973,19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163.573,19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81.400,00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56.430,00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135.000,00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53.543,19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1.161,89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78,1432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32.595,89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39.757,78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135.000,00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latin typeface="Arial Black" panose="020B0A04020102020204" pitchFamily="34" charset="0"/>
                        </a:rPr>
                        <a:t> R$              174.757,78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Redenção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378.840,00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200.519,15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178.320,85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30.411,00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3.422,15 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345.006,85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7.486,65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8,9307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3.725,27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17.211,92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3.422,15 </a:t>
                      </a:r>
                      <a:endParaRPr lang="pt-BR" sz="800" b="0" i="0" u="none" strike="noStrike">
                        <a:solidFill>
                          <a:srgbClr val="333333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latin typeface="Arial Black" panose="020B0A04020102020204" pitchFamily="34" charset="0"/>
                        </a:rPr>
                        <a:t> R$                20.634,07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BARSANULFO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325.618,00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136.680,00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188.938,00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27.000,00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298.618,00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6.480,01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8,2919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3.458,81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15.938,82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latin typeface="Arial Black" panose="020B0A04020102020204" pitchFamily="34" charset="0"/>
                        </a:rPr>
                        <a:t> R$                15.938,82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Ary Bombarda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187.295,39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63.937,78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123.357,61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13.500,00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1.080,00 </a:t>
                      </a:r>
                      <a:endParaRPr lang="pt-BR" sz="800" b="0" i="0" u="none" strike="noStrike" dirty="0">
                        <a:solidFill>
                          <a:srgbClr val="333333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172.715,39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3.747,92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7,7845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3.247,15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12.995,07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1.080,00 </a:t>
                      </a:r>
                      <a:endParaRPr lang="pt-BR" sz="800" b="0" i="0" u="none" strike="noStrike">
                        <a:solidFill>
                          <a:srgbClr val="333333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latin typeface="Arial Black" panose="020B0A04020102020204" pitchFamily="34" charset="0"/>
                        </a:rPr>
                        <a:t> R$                14.075,07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APAE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191.129,00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1.918,00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189.211,00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12.352,50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178.776,50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3.879,45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6,4629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2.695,87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12.575,32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latin typeface="Arial Black" panose="020B0A04020102020204" pitchFamily="34" charset="0"/>
                        </a:rPr>
                        <a:t> R$                12.575,32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CASA BETANIA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346.383,00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158.484,78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187.898,22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10.305,00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336.078,00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7.292,89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2,9750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1.240,97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14.533,87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14.533,87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Mestre Jesus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219.105,00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78.510,00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140.595,00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9.540,00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2.340,00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207.225,00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4.496,78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5,4221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2.261,70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12.758,49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    2.340,00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15.098,49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AAVIDA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286.300,00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144.000,00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142.300,00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 6.300,00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280.000,00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6.076,00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2,2005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917,89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12.993,89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12.993,89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3214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 smtClean="0">
                          <a:effectLst/>
                          <a:latin typeface="Arial Black" panose="020B0A04020102020204" pitchFamily="34" charset="0"/>
                        </a:rPr>
                        <a:t>CRISTO </a:t>
                      </a:r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REI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253.491,36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162.491,36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91.000,00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4.162,50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249.328,86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5.410,44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1,6421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684,96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12.095,39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12.095,39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CCCA - Nossa Sra. Merces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343.749,19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120.961,03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222.788,16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4.080,18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339.669,01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7.370,82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1,1870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495,12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13.865,94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13.865,94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CONVIVADOWN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71.740,00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59.040,00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12.700,00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3.600,00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68.140,00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1.478,64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5,0181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2.093,21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9.571,85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   9.571,85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CASA MATER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267.864,00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75.360,00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192.504,00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266.064,00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5.773,59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0,6720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280,30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12.053,89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12.053,89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PARADV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220.415,30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186.815,30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33.600,00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1.800,00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218.615,30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4.743,95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0,8166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  340,65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11.084,60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11.084,60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SABSA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407.643,72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257.643,72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150.000,00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450,00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407.193,72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8.836,10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0,1104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46,05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14.882,15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  14.882,15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Creche do Carmo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215.732,25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71.800,55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143.931,70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117.000,00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     6.000,00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98.732,25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2.142,49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54,2339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22.622,58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30.765,07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       117.000,00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147.765,07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  <a:tr h="3979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6.411.399,27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3.082.711,72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3.328.687,55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626.871,18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258.842,15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120.000,00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 119.907,38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287,68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 Black" panose="020B0A04020102020204" pitchFamily="34" charset="0"/>
                        </a:rPr>
                        <a:t> R$  120.001,73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359.909,12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 Black" panose="020B0A04020102020204" pitchFamily="34" charset="0"/>
                        </a:rPr>
                        <a:t> R$         258.842,15 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latin typeface="Arial Black" panose="020B0A04020102020204" pitchFamily="34" charset="0"/>
                        </a:rPr>
                        <a:t> R$              618.751,27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43" marR="4943" marT="4943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2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86213" y="117941"/>
            <a:ext cx="3471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 e Resumo Final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63083"/>
              </p:ext>
            </p:extLst>
          </p:nvPr>
        </p:nvGraphicFramePr>
        <p:xfrm>
          <a:off x="1143000" y="518051"/>
          <a:ext cx="10201276" cy="6112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3567"/>
                <a:gridCol w="2029432"/>
                <a:gridCol w="2029432"/>
                <a:gridCol w="2218845"/>
              </a:tblGrid>
              <a:tr h="21070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Instituição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effectLst/>
                        </a:rPr>
                        <a:t>Modelo 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effectLst/>
                        </a:rPr>
                        <a:t>Modelo B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Resultado Maior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5BD4FF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Lar Juvenil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27.026,58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Oficina das Meninas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21.586,57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LAR CAPAZ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21.669,39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LAR RENASCER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22.391,16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AAEE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24.151,38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TOQUE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153.000,00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174.757,78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Redenção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21.422,15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20.634,07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BARSANULFO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15.938,82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Ary Bombarda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19.080,00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14.075,07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APAE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18.000,00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12.575,32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CASA BETANIA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18.000,00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14.533,87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Mestre Jesus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20.340,00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15.098,49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AAVIDA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12.993,89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CASA DA CRIANÇA CRISTO REI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18.000,00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12.095,39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CCCA - Nossa Sra. Merces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13.865,94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CONVIVADOWN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18.000,00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   9.571,85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CASA MATER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12.053,89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PARADV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11.084,60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SABSA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18.000,00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14.882,15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Creche do Carmo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135.000,00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147.765,07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modelo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</a:tr>
              <a:tr h="27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R$   618.842,15 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R$   618.751,27 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3" marR="9163" marT="91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3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7662" y="457111"/>
            <a:ext cx="11439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Alguem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possui outra sugestão ?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7662" y="1924347"/>
            <a:ext cx="11253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Votem nominal - Modelo A, Modelo B ou outra sugestão</a:t>
            </a:r>
            <a:endParaRPr 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47662" y="3271838"/>
            <a:ext cx="1088573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Aguardaremos os projetos suplementares para envio de lei e</a:t>
            </a:r>
          </a:p>
          <a:p>
            <a:r>
              <a:rPr lang="pt-BR" sz="3200" b="1" dirty="0" smtClean="0"/>
              <a:t>aprovação ?</a:t>
            </a:r>
            <a:endParaRPr lang="pt-BR" sz="3200" b="1" dirty="0"/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7662" y="4850162"/>
            <a:ext cx="11253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- Aprovar até 31/05/2018 a entrega das </a:t>
            </a:r>
            <a:r>
              <a:rPr lang="pt-BR" sz="3200" b="1" dirty="0" err="1"/>
              <a:t>DARF´s</a:t>
            </a:r>
            <a:r>
              <a:rPr lang="pt-BR" sz="3200" b="1" dirty="0"/>
              <a:t> e Depósitos </a:t>
            </a:r>
            <a:r>
              <a:rPr lang="pt-BR" sz="3200" b="1" dirty="0" smtClean="0"/>
              <a:t>no portal</a:t>
            </a:r>
            <a:r>
              <a:rPr lang="pt-BR" sz="3200" b="1" dirty="0"/>
              <a:t>, posterior entrará no bolo do </a:t>
            </a:r>
            <a:r>
              <a:rPr lang="pt-BR" sz="3200" b="1" dirty="0" smtClean="0"/>
              <a:t>fundo ?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1845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7662" y="457111"/>
            <a:ext cx="11439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200" b="1" dirty="0"/>
              <a:t>Documentos para transparência das subvenções e gastos no portal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14476" y="1700212"/>
            <a:ext cx="77336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b="1" dirty="0" smtClean="0"/>
              <a:t>Balanço da Instituição 2017</a:t>
            </a:r>
          </a:p>
          <a:p>
            <a:pPr marL="285750" indent="-285750">
              <a:buFontTx/>
              <a:buChar char="-"/>
            </a:pPr>
            <a:r>
              <a:rPr lang="pt-BR" sz="2800" b="1" dirty="0" smtClean="0"/>
              <a:t>Numero de Atendidos</a:t>
            </a:r>
          </a:p>
          <a:p>
            <a:pPr marL="285750" indent="-285750">
              <a:buFontTx/>
              <a:buChar char="-"/>
            </a:pPr>
            <a:r>
              <a:rPr lang="pt-BR" sz="2800" b="1" dirty="0" err="1" smtClean="0"/>
              <a:t>Periodo</a:t>
            </a:r>
            <a:endParaRPr lang="pt-BR" sz="2800" b="1" dirty="0" smtClean="0"/>
          </a:p>
          <a:p>
            <a:pPr marL="285750" indent="-285750">
              <a:buFontTx/>
              <a:buChar char="-"/>
            </a:pPr>
            <a:r>
              <a:rPr lang="pt-BR" sz="2800" b="1" dirty="0" smtClean="0"/>
              <a:t>Quantidade de CLT e horas semanais</a:t>
            </a:r>
          </a:p>
          <a:p>
            <a:pPr marL="285750" indent="-285750">
              <a:buFontTx/>
              <a:buChar char="-"/>
            </a:pPr>
            <a:r>
              <a:rPr lang="pt-BR" sz="2800" b="1" dirty="0" smtClean="0"/>
              <a:t>Quantidade de </a:t>
            </a:r>
            <a:r>
              <a:rPr lang="pt-BR" sz="2800" b="1" dirty="0"/>
              <a:t>PJ e horas semanais</a:t>
            </a:r>
            <a:endParaRPr lang="pt-BR" sz="2800" b="1" dirty="0" smtClean="0"/>
          </a:p>
          <a:p>
            <a:pPr marL="285750" indent="-285750">
              <a:buFontTx/>
              <a:buChar char="-"/>
            </a:pPr>
            <a:r>
              <a:rPr lang="pt-BR" sz="2800" b="1" dirty="0" smtClean="0"/>
              <a:t>Quantidade de </a:t>
            </a:r>
            <a:r>
              <a:rPr lang="pt-BR" sz="2800" b="1" dirty="0" err="1" smtClean="0"/>
              <a:t>Func</a:t>
            </a:r>
            <a:r>
              <a:rPr lang="pt-BR" sz="2800" b="1" dirty="0" smtClean="0"/>
              <a:t>. Cedido </a:t>
            </a:r>
            <a:r>
              <a:rPr lang="pt-BR" sz="2800" b="1" dirty="0"/>
              <a:t>e horas semanais</a:t>
            </a:r>
            <a:endParaRPr lang="pt-BR" sz="2800" b="1" dirty="0" smtClean="0"/>
          </a:p>
          <a:p>
            <a:pPr marL="285750" indent="-285750">
              <a:buFontTx/>
              <a:buChar char="-"/>
            </a:pPr>
            <a:r>
              <a:rPr lang="pt-BR" sz="2800" b="1" dirty="0" smtClean="0"/>
              <a:t>Convênios existentes e Valores que Recebem</a:t>
            </a:r>
          </a:p>
          <a:p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3412" y="4929187"/>
            <a:ext cx="22323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Aprovado ?</a:t>
            </a:r>
            <a:endParaRPr lang="pt-BR" sz="3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16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5" y="115909"/>
            <a:ext cx="2066363" cy="13007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19742" y="708791"/>
            <a:ext cx="4318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01/2018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1404604"/>
            <a:ext cx="937397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Pauta:</a:t>
            </a:r>
          </a:p>
          <a:p>
            <a:r>
              <a:rPr lang="pt-BR" sz="3200" b="1" dirty="0" smtClean="0"/>
              <a:t>- Trabalho Infantil</a:t>
            </a:r>
            <a:endParaRPr lang="pt-BR" sz="2400" b="1" dirty="0"/>
          </a:p>
          <a:p>
            <a:r>
              <a:rPr lang="pt-BR" sz="3200" b="1" dirty="0" smtClean="0"/>
              <a:t>- Palavra Livre</a:t>
            </a:r>
          </a:p>
          <a:p>
            <a:r>
              <a:rPr lang="pt-BR" sz="3200" b="1" dirty="0"/>
              <a:t>     - FÓRUM </a:t>
            </a:r>
            <a:r>
              <a:rPr lang="pt-BR" sz="3200" b="1" dirty="0" smtClean="0"/>
              <a:t>INTERCONSELHOS</a:t>
            </a:r>
          </a:p>
          <a:p>
            <a:pPr lvl="3"/>
            <a:r>
              <a:rPr lang="pt-BR" b="1" dirty="0"/>
              <a:t>DATA: 09 DE MAIO DE 2018 (QUARTA-FEIRA) HORÁRIO: 15H30MIN</a:t>
            </a:r>
          </a:p>
          <a:p>
            <a:pPr lvl="3"/>
            <a:r>
              <a:rPr lang="pt-BR" b="1" dirty="0"/>
              <a:t>LOCAL: SECRETARIA MUNICIPAL DE EDUCAÇÃO </a:t>
            </a:r>
          </a:p>
          <a:p>
            <a:pPr lvl="3"/>
            <a:r>
              <a:rPr lang="pt-BR" b="1" dirty="0"/>
              <a:t>ENDEREÇO: AV. VICENTE JERÔNIMO FREIRE, Nº 22 – VILA XAVIER</a:t>
            </a:r>
          </a:p>
          <a:p>
            <a:endParaRPr lang="pt-B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569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7662" y="457111"/>
            <a:ext cx="1143952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200" b="1" dirty="0"/>
              <a:t>Comissão de Renovação e </a:t>
            </a:r>
            <a:r>
              <a:rPr lang="pt-BR" sz="3200" b="1" dirty="0" smtClean="0"/>
              <a:t>Registro</a:t>
            </a:r>
          </a:p>
          <a:p>
            <a:endParaRPr lang="pt-BR" sz="3200" b="1" dirty="0"/>
          </a:p>
          <a:p>
            <a:pPr marL="457200" indent="-457200">
              <a:buFontTx/>
              <a:buChar char="-"/>
            </a:pPr>
            <a:r>
              <a:rPr lang="pt-BR" sz="3200" b="1" dirty="0"/>
              <a:t>Conferência Municipal</a:t>
            </a:r>
            <a:r>
              <a:rPr lang="pt-BR" sz="2800" b="1" dirty="0"/>
              <a:t>   </a:t>
            </a:r>
            <a:endParaRPr lang="pt-BR" sz="2800" b="1" dirty="0" smtClean="0"/>
          </a:p>
          <a:p>
            <a:pPr marL="457200" indent="-457200">
              <a:buFontTx/>
              <a:buChar char="-"/>
            </a:pPr>
            <a:endParaRPr lang="pt-BR" sz="2800" b="1" dirty="0" smtClean="0"/>
          </a:p>
          <a:p>
            <a:pPr marL="457200" indent="-457200">
              <a:buFontTx/>
              <a:buChar char="-"/>
            </a:pPr>
            <a:r>
              <a:rPr lang="pt-BR" sz="3200" b="1" dirty="0"/>
              <a:t>Trabalho </a:t>
            </a:r>
            <a:r>
              <a:rPr lang="pt-BR" sz="3200" b="1" dirty="0" smtClean="0"/>
              <a:t>Infantil</a:t>
            </a:r>
          </a:p>
          <a:p>
            <a:pPr marL="457200" indent="-457200">
              <a:buFontTx/>
              <a:buChar char="-"/>
            </a:pPr>
            <a:endParaRPr lang="pt-BR" sz="2400" b="1" dirty="0"/>
          </a:p>
          <a:p>
            <a:r>
              <a:rPr lang="pt-BR" sz="3200" b="1" dirty="0"/>
              <a:t>- </a:t>
            </a:r>
            <a:r>
              <a:rPr lang="pt-BR" sz="3200" b="1" dirty="0" smtClean="0"/>
              <a:t>   Palavra </a:t>
            </a:r>
            <a:r>
              <a:rPr lang="pt-BR" sz="3200" b="1" dirty="0"/>
              <a:t>Livre</a:t>
            </a:r>
          </a:p>
          <a:p>
            <a:r>
              <a:rPr lang="pt-BR" sz="3200" b="1" dirty="0" smtClean="0"/>
              <a:t>         </a:t>
            </a:r>
            <a:r>
              <a:rPr lang="pt-BR" sz="3200" b="1" dirty="0"/>
              <a:t>- FÓRUM INTERCONSELHOS</a:t>
            </a:r>
          </a:p>
          <a:p>
            <a:pPr lvl="3"/>
            <a:r>
              <a:rPr lang="pt-BR" b="1" dirty="0"/>
              <a:t>DATA: 09 DE MAIO DE 2018 (QUARTA-FEIRA) HORÁRIO: 15H30MIN</a:t>
            </a:r>
          </a:p>
          <a:p>
            <a:pPr lvl="3"/>
            <a:r>
              <a:rPr lang="pt-BR" b="1" dirty="0"/>
              <a:t>LOCAL: SECRETARIA MUNICIPAL DE EDUCAÇÃO </a:t>
            </a:r>
          </a:p>
          <a:p>
            <a:pPr lvl="3"/>
            <a:r>
              <a:rPr lang="pt-BR" b="1" dirty="0"/>
              <a:t>ENDEREÇO: AV. VICENTE JERÔNIMO FREIRE, Nº 22 – VILA XAVIER</a:t>
            </a:r>
          </a:p>
          <a:p>
            <a:endParaRPr lang="pt-BR" sz="3200" b="1" dirty="0"/>
          </a:p>
          <a:p>
            <a:pPr marL="457200" indent="-457200">
              <a:buFontTx/>
              <a:buChar char="-"/>
            </a:pPr>
            <a:endParaRPr lang="pt-BR" sz="2800" b="1" dirty="0" smtClean="0"/>
          </a:p>
          <a:p>
            <a:pPr marL="457200" indent="-457200">
              <a:buFontTx/>
              <a:buChar char="-"/>
            </a:pP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8255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75263" y="2358509"/>
            <a:ext cx="1111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b="1" dirty="0">
                <a:latin typeface="Arial Black" panose="020B0A04020102020204" pitchFamily="34" charset="0"/>
              </a:rPr>
              <a:t>Aprovação do Projeto Creche do Carmo - Deliberação</a:t>
            </a:r>
            <a:endParaRPr lang="pt-BR" sz="3200" b="1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5276" y="3157538"/>
            <a:ext cx="9732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 Black" panose="020B0A04020102020204" pitchFamily="34" charset="0"/>
              </a:rPr>
              <a:t>Projeto </a:t>
            </a:r>
            <a:r>
              <a:rPr lang="pt-BR" sz="2400" b="1" dirty="0">
                <a:latin typeface="Arial Black" panose="020B0A04020102020204" pitchFamily="34" charset="0"/>
              </a:rPr>
              <a:t>da Creche do Carmo já foi analisado e entregue, </a:t>
            </a:r>
            <a:endParaRPr lang="pt-BR" sz="2400" b="1" dirty="0" smtClean="0">
              <a:latin typeface="Arial Black" panose="020B0A04020102020204" pitchFamily="34" charset="0"/>
            </a:endParaRPr>
          </a:p>
          <a:p>
            <a:r>
              <a:rPr lang="pt-BR" sz="2400" b="1" dirty="0" smtClean="0">
                <a:latin typeface="Arial Black" panose="020B0A04020102020204" pitchFamily="34" charset="0"/>
              </a:rPr>
              <a:t>aprovam </a:t>
            </a:r>
            <a:r>
              <a:rPr lang="pt-BR" sz="2400" b="1" dirty="0">
                <a:latin typeface="Arial Black" panose="020B0A04020102020204" pitchFamily="34" charset="0"/>
              </a:rPr>
              <a:t>o projeto em plenária ?</a:t>
            </a:r>
          </a:p>
          <a:p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5263" y="610672"/>
            <a:ext cx="3634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b="1" dirty="0" smtClean="0">
                <a:latin typeface="Arial Black" panose="020B0A04020102020204" pitchFamily="34" charset="0"/>
              </a:rPr>
              <a:t>Ata Aprovada ?</a:t>
            </a:r>
            <a:endParaRPr lang="pt-BR" sz="3200" b="1" dirty="0">
              <a:latin typeface="Arial Black" panose="020B0A040201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5263" y="1409701"/>
            <a:ext cx="3615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b="1" dirty="0" smtClean="0">
                <a:latin typeface="Arial Black" panose="020B0A04020102020204" pitchFamily="34" charset="0"/>
              </a:rPr>
              <a:t>Saldo da Conta</a:t>
            </a:r>
            <a:endParaRPr lang="pt-BR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61936" y="345043"/>
            <a:ext cx="951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600" b="1" dirty="0"/>
              <a:t>Destinação 2018</a:t>
            </a:r>
            <a:r>
              <a:rPr lang="pt-BR" sz="2800" b="1" dirty="0"/>
              <a:t> – Deliberações Modelos e Valores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6" y="1172795"/>
            <a:ext cx="5081158" cy="32265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106" y="991374"/>
            <a:ext cx="4992237" cy="56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61936" y="345043"/>
            <a:ext cx="951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600" b="1" dirty="0"/>
              <a:t>Destinação 2018</a:t>
            </a:r>
            <a:r>
              <a:rPr lang="pt-BR" sz="2800" b="1" dirty="0"/>
              <a:t> – Deliberações Modelos e Valores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991374"/>
            <a:ext cx="11176547" cy="58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61936" y="345043"/>
            <a:ext cx="951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600" b="1" dirty="0"/>
              <a:t>Destinação 2018</a:t>
            </a:r>
            <a:r>
              <a:rPr lang="pt-BR" sz="2800" b="1" dirty="0"/>
              <a:t> – Deliberações Modelos e Valores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6" y="857705"/>
            <a:ext cx="11587163" cy="60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61936" y="345043"/>
            <a:ext cx="951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600" b="1" dirty="0"/>
              <a:t>Destinação 2018</a:t>
            </a:r>
            <a:r>
              <a:rPr lang="pt-BR" sz="2800" b="1" dirty="0"/>
              <a:t> – Deliberações Modelos e Valores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6" y="991374"/>
            <a:ext cx="11928814" cy="55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82125"/>
              </p:ext>
            </p:extLst>
          </p:nvPr>
        </p:nvGraphicFramePr>
        <p:xfrm>
          <a:off x="176213" y="134938"/>
          <a:ext cx="11839576" cy="5094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1814"/>
                <a:gridCol w="1572060"/>
                <a:gridCol w="1572060"/>
                <a:gridCol w="1738336"/>
                <a:gridCol w="1572060"/>
                <a:gridCol w="1572060"/>
                <a:gridCol w="1621186"/>
              </a:tblGrid>
              <a:tr h="2302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</a:rPr>
                        <a:t>Instituição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Projeto Total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Contra Partida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</a:rPr>
                        <a:t>Captação Prevista de IR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</a:rPr>
                        <a:t>Captação 1a. Fase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</a:rPr>
                        <a:t>Residual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</a:rPr>
                        <a:t>Captação 2a. Fase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Lar Juvenil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314.971,40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</a:rPr>
                        <a:t> R$                173.892,68 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</a:rPr>
                        <a:t> R$                     141.078,72 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 R$                128.160,00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Oficina das Meninas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411.413,79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209.870,00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201.543,79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83.560,50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  8.491,39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LAR CAPAZ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443.700,00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38.200,00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405.500,00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83.542,50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  2.162,20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LAR RENASCER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561.196,68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199.176,18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362.020,50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80.055,00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      613,93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AAEE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719.838,00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579.838,00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140.000,00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69.822,00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  1.350,00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TOQUE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244.973,19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163.573,19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  81.400,00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56.430,00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 R$                135.000,00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Redenção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378.840,00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200.519,15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178.320,85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30.411,00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 R$                    3.422,15 </a:t>
                      </a:r>
                      <a:endParaRPr lang="pt-BR" sz="11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>
                          <a:effectLst/>
                        </a:rPr>
                        <a:t>R$ 5.783,95</a:t>
                      </a:r>
                      <a:endParaRPr lang="pt-BR" sz="11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BARSANULFO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325.618,00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136.680,00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188.938,00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 R$                  27.000,00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Ary Bombarda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187.295,39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63.937,78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123.357,61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13.500,00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 R$                    1.080,00 </a:t>
                      </a:r>
                      <a:endParaRPr lang="pt-BR" sz="11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      332,98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APAE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191.129,00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1.918,00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189.211,00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12.352,50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  3.759,49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CASA BETANIA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346.383,00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158.484,78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187.898,22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10.305,00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Mestre Jesus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219.105,00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78.510,00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140.595,00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9.540,00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 R$                    2.340,00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  8.656,42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AAVIDA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286.300,00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144.000,00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142.300,00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 R$                    6.300,00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smtClean="0">
                          <a:effectLst/>
                        </a:rPr>
                        <a:t>CASA </a:t>
                      </a:r>
                      <a:r>
                        <a:rPr lang="pt-BR" sz="1200" b="1" u="none" strike="noStrike" dirty="0">
                          <a:effectLst/>
                        </a:rPr>
                        <a:t>CRIANÇA CRISTO REI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253.491,36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162.491,36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  91.000,00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4.162,50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CCCA - Nossa Sra. Merces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 dirty="0">
                          <a:effectLst/>
                        </a:rPr>
                        <a:t> R$                343.749,19 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120.961,03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222.788,16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4.080,18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  1.112,91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CONVIVADOWN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71.740,00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59.040,00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  12.700,00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3.600,00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85.543,89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CASA MATER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267.864,00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75.360,00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192.504,00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1.800,00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PARADV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220.415,30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186.815,30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  33.600,00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1.800,00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SABSA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407.643,72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257.643,72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150.000,00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 R$                        450,00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30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Creche do Carmo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215.732,25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71.800,55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 R$                     143.931,70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 R$                                 -  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 R$                117.000,00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  <a:tr h="25845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 R$      6.411.399,27 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 R$      3.082.711,72 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 R$         3.328.687,55 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R$         626.871,18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R$         258.842,15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R$          117.807,16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solidFill>
                      <a:srgbClr val="C2E4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41449"/>
              </p:ext>
            </p:extLst>
          </p:nvPr>
        </p:nvGraphicFramePr>
        <p:xfrm>
          <a:off x="523876" y="5465743"/>
          <a:ext cx="11144249" cy="1055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4290"/>
                <a:gridCol w="2714290"/>
                <a:gridCol w="3001379"/>
                <a:gridCol w="271429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Saldo da Conta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Inst. 1a. Fase - Falta para Instituições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Residual da 1a. Fase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Saldo Conta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solidFill>
                            <a:srgbClr val="5BD4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R$   975.072,50 </a:t>
                      </a:r>
                      <a:endParaRPr lang="pt-BR" sz="2800" b="1" i="0" u="none" strike="noStrike" dirty="0">
                        <a:solidFill>
                          <a:srgbClr val="5BD4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R$   161.460,00 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R$      258.842,15 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</a:rPr>
                        <a:t> </a:t>
                      </a:r>
                      <a:r>
                        <a:rPr lang="pt-BR" sz="2800" b="1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  554.770,35 </a:t>
                      </a:r>
                      <a:endParaRPr lang="pt-BR" sz="28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0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4572" y="379828"/>
            <a:ext cx="5267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Conta do FMDCA - Araraquara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68464" y="1029695"/>
            <a:ext cx="433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B050"/>
                </a:solidFill>
              </a:rPr>
              <a:t>Entrada de Dinheiro</a:t>
            </a:r>
            <a:endParaRPr lang="pt-BR" sz="3600" b="1" dirty="0">
              <a:solidFill>
                <a:srgbClr val="00B05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25732" y="1802673"/>
            <a:ext cx="8153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Depósito até 31/12 de PF ou PJ pela Destinação de 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Depósito da RFB – Após fechamento das Declarações do Brasil  não tem data,</a:t>
            </a:r>
          </a:p>
          <a:p>
            <a:r>
              <a:rPr lang="pt-BR" dirty="0" smtClean="0"/>
              <a:t>                                      para o contribuinte pode declarar até 30/04 de PF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Deposito de Multas da Justiça direto na Conta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Juros de Aplicações Bancárias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68464" y="3627692"/>
            <a:ext cx="387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Saída do Dinheiro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0011" y="4344716"/>
            <a:ext cx="662848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Contratação de Curso de Captação para o CMDCA ou Tutelar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Conferências Municipais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Taxas de Bancos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Fomentos de Projetos das Instituições ou Poder Público</a:t>
            </a:r>
          </a:p>
          <a:p>
            <a:endParaRPr lang="pt-BR" dirty="0" smtClean="0"/>
          </a:p>
          <a:p>
            <a:r>
              <a:rPr lang="pt-BR" sz="2800" dirty="0" smtClean="0">
                <a:solidFill>
                  <a:srgbClr val="FFFF00"/>
                </a:solidFill>
              </a:rPr>
              <a:t>OBS: Sempre aprovado via Plenária</a:t>
            </a:r>
            <a:endParaRPr lang="pt-B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2143</TotalTime>
  <Words>4005</Words>
  <Application>Microsoft Office PowerPoint</Application>
  <PresentationFormat>Widescreen</PresentationFormat>
  <Paragraphs>1054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Calisto MT</vt:lpstr>
      <vt:lpstr>Trebuchet MS</vt:lpstr>
      <vt:lpstr>Wingdings 2</vt:lpstr>
      <vt:lpstr>Ardósia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Machado</dc:creator>
  <cp:lastModifiedBy>Alexandre Machado</cp:lastModifiedBy>
  <cp:revision>195</cp:revision>
  <cp:lastPrinted>2018-05-08T19:47:00Z</cp:lastPrinted>
  <dcterms:created xsi:type="dcterms:W3CDTF">2017-10-04T13:06:50Z</dcterms:created>
  <dcterms:modified xsi:type="dcterms:W3CDTF">2018-05-08T23:52:02Z</dcterms:modified>
  <cp:contentStatus/>
</cp:coreProperties>
</file>